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viewProps" Target="view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presProps" Target="presProp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tableStyles" Target="tableStyle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theme" Target="theme/theme1.xml" /></Relationships>
</file>

<file path=ppt/media/image1.jpeg>
</file>

<file path=ppt/media/image2.jpeg>
</file>

<file path=ppt/media/image3.jp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3.jp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5/13/2024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1D2AC3-6A0B-4169-B1EA-E3AE8B351BDD}" type="datetimeFigureOut">
              <a:rPr lang="en-US" dirty="0"/>
              <a:t>5/13/2024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4B9363-8B87-41B7-9F8E-64519CBB8F34}" type="datetimeFigureOut">
              <a:rPr lang="en-US" dirty="0"/>
              <a:t>5/13/2024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AEF5746-5284-4951-9F37-7AE924EDBCB7}" type="datetimeFigureOut">
              <a:rPr lang="en-US" dirty="0"/>
              <a:t>5/13/2024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398B29-7265-4A65-A2A4-6703C057B7C1}" type="datetimeFigureOut">
              <a:rPr lang="en-US" dirty="0"/>
              <a:t>5/13/2024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8FBA082-94DF-4C4B-A041-6624924AB0A8}" type="datetimeFigureOut">
              <a:rPr lang="en-US" dirty="0"/>
              <a:t>5/13/2024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27686C4-3AB5-4E0C-86CA-FB108C350AA9}" type="datetimeFigureOut">
              <a:rPr lang="en-US" dirty="0"/>
              <a:t>5/13/2024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5/13/2024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5/13/2024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5/13/2024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7F47CF-67C9-420C-80A5-E2069FF0C2DF}" type="datetimeFigureOut">
              <a:rPr lang="en-US" dirty="0"/>
              <a:t>5/13/2024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5/13/2024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5/13/2024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5/13/2024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5/13/2024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0C3BFE2-83B7-4B0A-B9D3-AB28331082B3}" type="datetimeFigureOut">
              <a:rPr lang="en-US" dirty="0"/>
              <a:t>5/13/2024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2EF78E3-FDA3-4D28-AAA2-0B81F349A39D}" type="datetimeFigureOut">
              <a:rPr lang="en-US" dirty="0"/>
              <a:t>5/13/2024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image" Target="../media/image3.jpg"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5/13/2024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9.jpeg"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6.jpe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8.jpe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F250B-BAE0-6BEA-168C-9BE4D0017BAD}"/>
              </a:ext>
            </a:extLst>
          </p:cNvPr>
          <p:cNvSpPr>
            <a:spLocks noGrp="1"/>
          </p:cNvSpPr>
          <p:nvPr>
            <p:ph type="ctrTitle"/>
          </p:nvPr>
        </p:nvSpPr>
        <p:spPr/>
        <p:txBody>
          <a:bodyPr>
            <a:normAutofit/>
          </a:bodyPr>
          <a:lstStyle/>
          <a:p>
            <a:r>
              <a:rPr lang="en-IN" dirty="0"/>
              <a:t>Analysis of Hotel Aggregator</a:t>
            </a:r>
            <a:endParaRPr lang="en-US" dirty="0"/>
          </a:p>
        </p:txBody>
      </p:sp>
      <p:sp>
        <p:nvSpPr>
          <p:cNvPr id="3" name="Subtitle 2">
            <a:extLst>
              <a:ext uri="{FF2B5EF4-FFF2-40B4-BE49-F238E27FC236}">
                <a16:creationId xmlns:a16="http://schemas.microsoft.com/office/drawing/2014/main" id="{C0114AEA-CA99-4961-BF6B-A241EAF8B395}"/>
              </a:ext>
            </a:extLst>
          </p:cNvPr>
          <p:cNvSpPr>
            <a:spLocks noGrp="1"/>
          </p:cNvSpPr>
          <p:nvPr>
            <p:ph type="subTitle" idx="1"/>
          </p:nvPr>
        </p:nvSpPr>
        <p:spPr/>
        <p:txBody>
          <a:bodyPr/>
          <a:lstStyle/>
          <a:p>
            <a:r>
              <a:rPr lang="en-IN" dirty="0"/>
              <a:t>Unveiling Insights for Enhanced Hospitality Management</a:t>
            </a:r>
            <a:endParaRPr lang="en-US" dirty="0"/>
          </a:p>
        </p:txBody>
      </p:sp>
    </p:spTree>
    <p:extLst>
      <p:ext uri="{BB962C8B-B14F-4D97-AF65-F5344CB8AC3E}">
        <p14:creationId xmlns:p14="http://schemas.microsoft.com/office/powerpoint/2010/main" val="20316658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26FB39A-CD5D-F7B0-9AE3-A6A8666C258E}"/>
              </a:ext>
            </a:extLst>
          </p:cNvPr>
          <p:cNvPicPr>
            <a:picLocks noChangeAspect="1"/>
          </p:cNvPicPr>
          <p:nvPr/>
        </p:nvPicPr>
        <p:blipFill>
          <a:blip r:embed="rId2"/>
          <a:stretch>
            <a:fillRect/>
          </a:stretch>
        </p:blipFill>
        <p:spPr>
          <a:xfrm>
            <a:off x="724683" y="278724"/>
            <a:ext cx="10424270" cy="5165682"/>
          </a:xfrm>
          <a:prstGeom prst="rect">
            <a:avLst/>
          </a:prstGeom>
        </p:spPr>
      </p:pic>
    </p:spTree>
    <p:extLst>
      <p:ext uri="{BB962C8B-B14F-4D97-AF65-F5344CB8AC3E}">
        <p14:creationId xmlns:p14="http://schemas.microsoft.com/office/powerpoint/2010/main" val="2979272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852D9-0F1A-594D-ADB3-51D4182A1272}"/>
              </a:ext>
            </a:extLst>
          </p:cNvPr>
          <p:cNvSpPr>
            <a:spLocks noGrp="1"/>
          </p:cNvSpPr>
          <p:nvPr>
            <p:ph type="title"/>
          </p:nvPr>
        </p:nvSpPr>
        <p:spPr/>
        <p:txBody>
          <a:bodyPr/>
          <a:lstStyle/>
          <a:p>
            <a:pPr algn="ctr"/>
            <a:r>
              <a:rPr lang="en-IN" b="1" dirty="0">
                <a:latin typeface="Algerian" pitchFamily="82" charset="0"/>
              </a:rPr>
              <a:t>INTRODUCTION</a:t>
            </a:r>
            <a:r>
              <a:rPr lang="en-IN" dirty="0"/>
              <a:t> </a:t>
            </a:r>
            <a:endParaRPr lang="en-US" dirty="0"/>
          </a:p>
        </p:txBody>
      </p:sp>
      <p:sp>
        <p:nvSpPr>
          <p:cNvPr id="3" name="Content Placeholder 2">
            <a:extLst>
              <a:ext uri="{FF2B5EF4-FFF2-40B4-BE49-F238E27FC236}">
                <a16:creationId xmlns:a16="http://schemas.microsoft.com/office/drawing/2014/main" id="{472EA478-2487-D107-DBF5-B76428EF067E}"/>
              </a:ext>
            </a:extLst>
          </p:cNvPr>
          <p:cNvSpPr>
            <a:spLocks noGrp="1"/>
          </p:cNvSpPr>
          <p:nvPr>
            <p:ph sz="quarter" idx="13"/>
          </p:nvPr>
        </p:nvSpPr>
        <p:spPr/>
        <p:txBody>
          <a:bodyPr/>
          <a:lstStyle/>
          <a:p>
            <a:r>
              <a:rPr lang="en-IN" b="1" dirty="0">
                <a:latin typeface="Cavolini" panose="03000502040302020204" pitchFamily="66" charset="0"/>
                <a:cs typeface="Cavolini" panose="03000502040302020204" pitchFamily="66" charset="0"/>
              </a:rPr>
              <a:t>The project focuses on analyzing a dataset of hotel aggregator listings using Power BI. By uncovering trends and patterns within the hospitality industry, we aim to enhance the competitiveness and quality of listings. Through geographical insights, pricing analysis, host performance metrics, and property type analysis, our goal is to optimize business strategies and improve guest experiences.</a:t>
            </a:r>
            <a:endParaRPr lang="en-US" b="1" dirty="0">
              <a:latin typeface="Cavolini" panose="03000502040302020204" pitchFamily="66" charset="0"/>
              <a:cs typeface="Cavolini" panose="03000502040302020204" pitchFamily="66" charset="0"/>
            </a:endParaRPr>
          </a:p>
        </p:txBody>
      </p:sp>
    </p:spTree>
    <p:extLst>
      <p:ext uri="{BB962C8B-B14F-4D97-AF65-F5344CB8AC3E}">
        <p14:creationId xmlns:p14="http://schemas.microsoft.com/office/powerpoint/2010/main" val="1018985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87447-DE69-BADD-4DB3-4C34C8FCD1F7}"/>
              </a:ext>
            </a:extLst>
          </p:cNvPr>
          <p:cNvSpPr>
            <a:spLocks noGrp="1"/>
          </p:cNvSpPr>
          <p:nvPr>
            <p:ph type="title"/>
          </p:nvPr>
        </p:nvSpPr>
        <p:spPr>
          <a:xfrm>
            <a:off x="683625" y="-178244"/>
            <a:ext cx="10396882" cy="1151965"/>
          </a:xfrm>
        </p:spPr>
        <p:txBody>
          <a:bodyPr/>
          <a:lstStyle/>
          <a:p>
            <a:pPr algn="ctr"/>
            <a:r>
              <a:rPr lang="en-IN" b="1" dirty="0">
                <a:latin typeface="Algerian" pitchFamily="82" charset="0"/>
              </a:rPr>
              <a:t>Geographical Insights</a:t>
            </a:r>
            <a:endParaRPr lang="en-US" b="1" dirty="0">
              <a:latin typeface="Algerian" pitchFamily="82" charset="0"/>
            </a:endParaRPr>
          </a:p>
        </p:txBody>
      </p:sp>
      <p:pic>
        <p:nvPicPr>
          <p:cNvPr id="3" name="Picture 2">
            <a:extLst>
              <a:ext uri="{FF2B5EF4-FFF2-40B4-BE49-F238E27FC236}">
                <a16:creationId xmlns:a16="http://schemas.microsoft.com/office/drawing/2014/main" id="{34369791-0781-B6E7-4B41-A24F3440C1B5}"/>
              </a:ext>
            </a:extLst>
          </p:cNvPr>
          <p:cNvPicPr>
            <a:picLocks noChangeAspect="1"/>
          </p:cNvPicPr>
          <p:nvPr/>
        </p:nvPicPr>
        <p:blipFill rotWithShape="1">
          <a:blip r:embed="rId2"/>
          <a:srcRect l="6786" t="22859" r="36861" b="19580"/>
          <a:stretch/>
        </p:blipFill>
        <p:spPr>
          <a:xfrm>
            <a:off x="683625" y="786494"/>
            <a:ext cx="10824750" cy="4657912"/>
          </a:xfrm>
          <a:prstGeom prst="rect">
            <a:avLst/>
          </a:prstGeom>
        </p:spPr>
      </p:pic>
    </p:spTree>
    <p:extLst>
      <p:ext uri="{BB962C8B-B14F-4D97-AF65-F5344CB8AC3E}">
        <p14:creationId xmlns:p14="http://schemas.microsoft.com/office/powerpoint/2010/main" val="7093517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2BEA4-1675-F124-EE5F-980FAE4245C5}"/>
              </a:ext>
            </a:extLst>
          </p:cNvPr>
          <p:cNvSpPr>
            <a:spLocks noGrp="1"/>
          </p:cNvSpPr>
          <p:nvPr>
            <p:ph type="title"/>
          </p:nvPr>
        </p:nvSpPr>
        <p:spPr>
          <a:xfrm>
            <a:off x="897559" y="-187534"/>
            <a:ext cx="10396882" cy="1151965"/>
          </a:xfrm>
        </p:spPr>
        <p:txBody>
          <a:bodyPr>
            <a:noAutofit/>
          </a:bodyPr>
          <a:lstStyle/>
          <a:p>
            <a:pPr algn="ctr"/>
            <a:r>
              <a:rPr lang="en-IN" sz="4000" b="1" dirty="0">
                <a:latin typeface="Algerian" pitchFamily="82" charset="0"/>
              </a:rPr>
              <a:t>Pricing and Availability Analysis</a:t>
            </a:r>
            <a:endParaRPr lang="en-US" sz="4000" b="1" dirty="0">
              <a:latin typeface="Algerian" pitchFamily="82" charset="0"/>
            </a:endParaRPr>
          </a:p>
        </p:txBody>
      </p:sp>
      <p:pic>
        <p:nvPicPr>
          <p:cNvPr id="3" name="Picture 2">
            <a:extLst>
              <a:ext uri="{FF2B5EF4-FFF2-40B4-BE49-F238E27FC236}">
                <a16:creationId xmlns:a16="http://schemas.microsoft.com/office/drawing/2014/main" id="{21BBB1A2-FC22-B640-945D-5CF17AA0197F}"/>
              </a:ext>
            </a:extLst>
          </p:cNvPr>
          <p:cNvPicPr>
            <a:picLocks noChangeAspect="1"/>
          </p:cNvPicPr>
          <p:nvPr/>
        </p:nvPicPr>
        <p:blipFill rotWithShape="1">
          <a:blip r:embed="rId2"/>
          <a:srcRect l="6812" t="23511" r="37127" b="20809"/>
          <a:stretch/>
        </p:blipFill>
        <p:spPr>
          <a:xfrm>
            <a:off x="334469" y="687520"/>
            <a:ext cx="10959972" cy="4812630"/>
          </a:xfrm>
          <a:prstGeom prst="rect">
            <a:avLst/>
          </a:prstGeom>
        </p:spPr>
      </p:pic>
    </p:spTree>
    <p:extLst>
      <p:ext uri="{BB962C8B-B14F-4D97-AF65-F5344CB8AC3E}">
        <p14:creationId xmlns:p14="http://schemas.microsoft.com/office/powerpoint/2010/main" val="3678125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32DDD-51EC-F22C-8AB5-70FEC14239EF}"/>
              </a:ext>
            </a:extLst>
          </p:cNvPr>
          <p:cNvSpPr>
            <a:spLocks noGrp="1"/>
          </p:cNvSpPr>
          <p:nvPr>
            <p:ph type="title"/>
          </p:nvPr>
        </p:nvSpPr>
        <p:spPr>
          <a:xfrm>
            <a:off x="741546" y="-131789"/>
            <a:ext cx="10396882" cy="1151965"/>
          </a:xfrm>
        </p:spPr>
        <p:txBody>
          <a:bodyPr>
            <a:normAutofit/>
          </a:bodyPr>
          <a:lstStyle/>
          <a:p>
            <a:pPr algn="ctr"/>
            <a:r>
              <a:rPr lang="en-IN" sz="4800" b="1" dirty="0">
                <a:latin typeface="Algerian" pitchFamily="82" charset="0"/>
              </a:rPr>
              <a:t>Host Performance</a:t>
            </a:r>
            <a:endParaRPr lang="en-US" sz="4800" b="1" dirty="0">
              <a:latin typeface="Algerian" pitchFamily="82" charset="0"/>
            </a:endParaRPr>
          </a:p>
        </p:txBody>
      </p:sp>
      <p:pic>
        <p:nvPicPr>
          <p:cNvPr id="3" name="Picture 2">
            <a:extLst>
              <a:ext uri="{FF2B5EF4-FFF2-40B4-BE49-F238E27FC236}">
                <a16:creationId xmlns:a16="http://schemas.microsoft.com/office/drawing/2014/main" id="{E99EDEDA-16FA-A79C-A1EB-F5FD5C8A6795}"/>
              </a:ext>
            </a:extLst>
          </p:cNvPr>
          <p:cNvPicPr>
            <a:picLocks noChangeAspect="1"/>
          </p:cNvPicPr>
          <p:nvPr/>
        </p:nvPicPr>
        <p:blipFill rotWithShape="1">
          <a:blip r:embed="rId2"/>
          <a:srcRect l="6501" t="22957" r="39041" b="18111"/>
          <a:stretch/>
        </p:blipFill>
        <p:spPr>
          <a:xfrm>
            <a:off x="297305" y="687519"/>
            <a:ext cx="11153149" cy="4812631"/>
          </a:xfrm>
          <a:prstGeom prst="rect">
            <a:avLst/>
          </a:prstGeom>
        </p:spPr>
      </p:pic>
    </p:spTree>
    <p:extLst>
      <p:ext uri="{BB962C8B-B14F-4D97-AF65-F5344CB8AC3E}">
        <p14:creationId xmlns:p14="http://schemas.microsoft.com/office/powerpoint/2010/main" val="3242074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4CAAE-0C08-69BA-2E7C-B653BDEB2BBC}"/>
              </a:ext>
            </a:extLst>
          </p:cNvPr>
          <p:cNvSpPr>
            <a:spLocks noGrp="1"/>
          </p:cNvSpPr>
          <p:nvPr>
            <p:ph type="title"/>
          </p:nvPr>
        </p:nvSpPr>
        <p:spPr>
          <a:xfrm>
            <a:off x="741546" y="-168954"/>
            <a:ext cx="10396882" cy="1151965"/>
          </a:xfrm>
        </p:spPr>
        <p:txBody>
          <a:bodyPr>
            <a:noAutofit/>
          </a:bodyPr>
          <a:lstStyle/>
          <a:p>
            <a:pPr algn="ctr"/>
            <a:r>
              <a:rPr lang="en-IN" sz="3600" b="1" dirty="0">
                <a:latin typeface="Algerian" pitchFamily="82" charset="0"/>
              </a:rPr>
              <a:t>Review Scores and Guest Satisfaction</a:t>
            </a:r>
            <a:endParaRPr lang="en-US" sz="3600" b="1" dirty="0">
              <a:latin typeface="Algerian" pitchFamily="82" charset="0"/>
            </a:endParaRPr>
          </a:p>
        </p:txBody>
      </p:sp>
      <p:pic>
        <p:nvPicPr>
          <p:cNvPr id="4" name="Picture 3">
            <a:extLst>
              <a:ext uri="{FF2B5EF4-FFF2-40B4-BE49-F238E27FC236}">
                <a16:creationId xmlns:a16="http://schemas.microsoft.com/office/drawing/2014/main" id="{835432A4-6513-0725-B5C9-C7E3975E216C}"/>
              </a:ext>
            </a:extLst>
          </p:cNvPr>
          <p:cNvPicPr>
            <a:picLocks noChangeAspect="1"/>
          </p:cNvPicPr>
          <p:nvPr/>
        </p:nvPicPr>
        <p:blipFill rotWithShape="1">
          <a:blip r:embed="rId2"/>
          <a:srcRect l="5941" t="23364" r="38964" b="21769"/>
          <a:stretch/>
        </p:blipFill>
        <p:spPr>
          <a:xfrm>
            <a:off x="221261" y="741449"/>
            <a:ext cx="11229193" cy="4740119"/>
          </a:xfrm>
          <a:prstGeom prst="rect">
            <a:avLst/>
          </a:prstGeom>
        </p:spPr>
      </p:pic>
    </p:spTree>
    <p:extLst>
      <p:ext uri="{BB962C8B-B14F-4D97-AF65-F5344CB8AC3E}">
        <p14:creationId xmlns:p14="http://schemas.microsoft.com/office/powerpoint/2010/main" val="40090991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A684F-2903-9265-CCB7-B76A53F81FCA}"/>
              </a:ext>
            </a:extLst>
          </p:cNvPr>
          <p:cNvSpPr>
            <a:spLocks noGrp="1"/>
          </p:cNvSpPr>
          <p:nvPr>
            <p:ph type="title"/>
          </p:nvPr>
        </p:nvSpPr>
        <p:spPr>
          <a:xfrm>
            <a:off x="648637" y="-224697"/>
            <a:ext cx="10396882" cy="1151965"/>
          </a:xfrm>
        </p:spPr>
        <p:txBody>
          <a:bodyPr>
            <a:normAutofit/>
          </a:bodyPr>
          <a:lstStyle/>
          <a:p>
            <a:pPr algn="ctr"/>
            <a:r>
              <a:rPr lang="en-IN" sz="4000" b="1" dirty="0">
                <a:latin typeface="Algerian" pitchFamily="82" charset="0"/>
              </a:rPr>
              <a:t>Property Type and Room Analysis</a:t>
            </a:r>
            <a:endParaRPr lang="en-US" sz="4000" b="1" dirty="0">
              <a:latin typeface="Algerian" pitchFamily="82" charset="0"/>
            </a:endParaRPr>
          </a:p>
        </p:txBody>
      </p:sp>
      <p:pic>
        <p:nvPicPr>
          <p:cNvPr id="3" name="Picture 2">
            <a:extLst>
              <a:ext uri="{FF2B5EF4-FFF2-40B4-BE49-F238E27FC236}">
                <a16:creationId xmlns:a16="http://schemas.microsoft.com/office/drawing/2014/main" id="{B9915B8A-A981-6752-AF25-58EF4E1A7966}"/>
              </a:ext>
            </a:extLst>
          </p:cNvPr>
          <p:cNvPicPr>
            <a:picLocks noChangeAspect="1"/>
          </p:cNvPicPr>
          <p:nvPr/>
        </p:nvPicPr>
        <p:blipFill rotWithShape="1">
          <a:blip r:embed="rId2"/>
          <a:srcRect l="6321" t="22551" r="36527" b="20551"/>
          <a:stretch/>
        </p:blipFill>
        <p:spPr>
          <a:xfrm>
            <a:off x="371633" y="613192"/>
            <a:ext cx="10963136" cy="4905539"/>
          </a:xfrm>
          <a:prstGeom prst="rect">
            <a:avLst/>
          </a:prstGeom>
        </p:spPr>
      </p:pic>
    </p:spTree>
    <p:extLst>
      <p:ext uri="{BB962C8B-B14F-4D97-AF65-F5344CB8AC3E}">
        <p14:creationId xmlns:p14="http://schemas.microsoft.com/office/powerpoint/2010/main" val="3215406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E6C5A-BCF7-0562-A82F-8CE244854CBB}"/>
              </a:ext>
            </a:extLst>
          </p:cNvPr>
          <p:cNvSpPr>
            <a:spLocks noGrp="1"/>
          </p:cNvSpPr>
          <p:nvPr>
            <p:ph type="title"/>
          </p:nvPr>
        </p:nvSpPr>
        <p:spPr>
          <a:xfrm>
            <a:off x="683625" y="-92908"/>
            <a:ext cx="10396882" cy="1151965"/>
          </a:xfrm>
        </p:spPr>
        <p:txBody>
          <a:bodyPr/>
          <a:lstStyle/>
          <a:p>
            <a:pPr algn="ctr"/>
            <a:r>
              <a:rPr lang="en-IN" sz="4800" b="1" dirty="0">
                <a:latin typeface="Algerian" pitchFamily="82" charset="0"/>
              </a:rPr>
              <a:t>Conclusion</a:t>
            </a:r>
            <a:r>
              <a:rPr lang="en-IN" dirty="0"/>
              <a:t>  </a:t>
            </a:r>
            <a:endParaRPr lang="en-US" dirty="0"/>
          </a:p>
        </p:txBody>
      </p:sp>
      <p:sp>
        <p:nvSpPr>
          <p:cNvPr id="3" name="Content Placeholder 2">
            <a:extLst>
              <a:ext uri="{FF2B5EF4-FFF2-40B4-BE49-F238E27FC236}">
                <a16:creationId xmlns:a16="http://schemas.microsoft.com/office/drawing/2014/main" id="{11F19892-1819-C62C-6F28-73CE1F1FDF87}"/>
              </a:ext>
            </a:extLst>
          </p:cNvPr>
          <p:cNvSpPr>
            <a:spLocks noGrp="1"/>
          </p:cNvSpPr>
          <p:nvPr>
            <p:ph sz="quarter" idx="13"/>
          </p:nvPr>
        </p:nvSpPr>
        <p:spPr>
          <a:xfrm>
            <a:off x="898646" y="1468785"/>
            <a:ext cx="10394707" cy="3311189"/>
          </a:xfrm>
        </p:spPr>
        <p:txBody>
          <a:bodyPr>
            <a:noAutofit/>
          </a:bodyPr>
          <a:lstStyle/>
          <a:p>
            <a:r>
              <a:rPr lang="en-IN" sz="1800" b="1" dirty="0">
                <a:latin typeface="Cavolini" panose="03000502040302020204" pitchFamily="66" charset="0"/>
                <a:cs typeface="Cavolini" panose="03000502040302020204" pitchFamily="66" charset="0"/>
              </a:rPr>
              <a:t>In summary, the Hotel Dashboard Aggregator reveals a significant concentration of listings in host locations within the Europe region. The most trending property type is entire rental units, particularly entire homes. Analysis shows that properties with an average availability of 30 days exhibit an actual availability of 12 days for 30-day listings and 26 days for 60-day listings. Listings with super hosts comprise 75%, boasting an impressive one-hour response time. Host verifications primarily include email and phone, while the average host acceptance rate stands at 75%. Accommodations receive high ratings, with an average of 4.65 for two accommodations and 4.7 for entire homes. Communication satisfaction ranks even higher, averaging 4.81. The prevalence of entire rental homes, typically featuring two bedrooms and one bathroom, with an average minimum stay requirement of 5 nights, is highlighted.</a:t>
            </a:r>
            <a:endParaRPr lang="en-US" sz="1800" b="1" dirty="0">
              <a:latin typeface="Cavolini" panose="03000502040302020204" pitchFamily="66" charset="0"/>
              <a:cs typeface="Cavolini" panose="03000502040302020204" pitchFamily="66" charset="0"/>
            </a:endParaRPr>
          </a:p>
        </p:txBody>
      </p:sp>
    </p:spTree>
    <p:extLst>
      <p:ext uri="{BB962C8B-B14F-4D97-AF65-F5344CB8AC3E}">
        <p14:creationId xmlns:p14="http://schemas.microsoft.com/office/powerpoint/2010/main" val="1785571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44BC9-C461-AD4E-4E49-29A2E72E52CD}"/>
              </a:ext>
            </a:extLst>
          </p:cNvPr>
          <p:cNvSpPr>
            <a:spLocks noGrp="1"/>
          </p:cNvSpPr>
          <p:nvPr>
            <p:ph type="title"/>
          </p:nvPr>
        </p:nvSpPr>
        <p:spPr>
          <a:xfrm>
            <a:off x="683625" y="-74326"/>
            <a:ext cx="10396882" cy="1151965"/>
          </a:xfrm>
        </p:spPr>
        <p:txBody>
          <a:bodyPr/>
          <a:lstStyle/>
          <a:p>
            <a:pPr algn="ctr"/>
            <a:r>
              <a:rPr lang="en-IN" sz="4800" b="1" dirty="0">
                <a:latin typeface="Algerian" pitchFamily="82" charset="0"/>
              </a:rPr>
              <a:t>Recommendations</a:t>
            </a:r>
            <a:r>
              <a:rPr lang="en-IN" dirty="0"/>
              <a:t> </a:t>
            </a:r>
            <a:endParaRPr lang="en-US" dirty="0"/>
          </a:p>
        </p:txBody>
      </p:sp>
      <p:sp>
        <p:nvSpPr>
          <p:cNvPr id="3" name="Content Placeholder 2">
            <a:extLst>
              <a:ext uri="{FF2B5EF4-FFF2-40B4-BE49-F238E27FC236}">
                <a16:creationId xmlns:a16="http://schemas.microsoft.com/office/drawing/2014/main" id="{11B376BB-0C7A-48F5-BA2F-7FF2A96688F0}"/>
              </a:ext>
            </a:extLst>
          </p:cNvPr>
          <p:cNvSpPr>
            <a:spLocks noGrp="1"/>
          </p:cNvSpPr>
          <p:nvPr>
            <p:ph sz="quarter" idx="13"/>
          </p:nvPr>
        </p:nvSpPr>
        <p:spPr>
          <a:xfrm>
            <a:off x="683625" y="1524530"/>
            <a:ext cx="10394707" cy="3311189"/>
          </a:xfrm>
        </p:spPr>
        <p:txBody>
          <a:bodyPr>
            <a:noAutofit/>
          </a:bodyPr>
          <a:lstStyle/>
          <a:p>
            <a:r>
              <a:rPr lang="en-IN" b="1" dirty="0">
                <a:latin typeface="Cavolini" panose="03000502040302020204" pitchFamily="66" charset="0"/>
                <a:cs typeface="Cavolini" panose="03000502040302020204" pitchFamily="66" charset="0"/>
              </a:rPr>
              <a:t>Enhance the availability of entire homes to achieve an average of 20 days on the 30-day listing, aiming to improve accessibility for guests.
Increase the host acceptance rate to 85%, along with enhancing response time and ensuring hosts undergo more thorough verification processes.
Elevate ratings and communication satisfaction levels across accommodations, targeting an average rating of 4.85 for both two accommodations and entire homes, thereby enhancing guest experiences and overall satisfaction.</a:t>
            </a:r>
            <a:endParaRPr lang="en-US" b="1" dirty="0">
              <a:latin typeface="Cavolini" panose="03000502040302020204" pitchFamily="66" charset="0"/>
              <a:cs typeface="Cavolini" panose="03000502040302020204" pitchFamily="66" charset="0"/>
            </a:endParaRPr>
          </a:p>
        </p:txBody>
      </p:sp>
    </p:spTree>
    <p:extLst>
      <p:ext uri="{BB962C8B-B14F-4D97-AF65-F5344CB8AC3E}">
        <p14:creationId xmlns:p14="http://schemas.microsoft.com/office/powerpoint/2010/main" val="122995446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image" Target="../media/image1.jpeg" /></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Main Event</vt:lpstr>
      <vt:lpstr>Analysis of Hotel Aggregator</vt:lpstr>
      <vt:lpstr>INTRODUCTION </vt:lpstr>
      <vt:lpstr>Geographical Insights</vt:lpstr>
      <vt:lpstr>Pricing and Availability Analysis</vt:lpstr>
      <vt:lpstr>Host Performance</vt:lpstr>
      <vt:lpstr>Review Scores and Guest Satisfaction</vt:lpstr>
      <vt:lpstr>Property Type and Room Analysis</vt:lpstr>
      <vt:lpstr>Conclusion  </vt:lpstr>
      <vt:lpstr>Recommendations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Devi Munugonda</dc:creator>
  <cp:lastModifiedBy>Devi Munugonda</cp:lastModifiedBy>
  <cp:revision>7</cp:revision>
  <dcterms:created xsi:type="dcterms:W3CDTF">2024-05-06T08:49:34Z</dcterms:created>
  <dcterms:modified xsi:type="dcterms:W3CDTF">2024-05-13T04:41:05Z</dcterms:modified>
</cp:coreProperties>
</file>

<file path=docProps/thumbnail.jpeg>
</file>